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11" r:id="rId1"/>
  </p:sldMasterIdLst>
  <p:sldIdLst>
    <p:sldId id="256" r:id="rId2"/>
    <p:sldId id="257" r:id="rId3"/>
    <p:sldId id="275" r:id="rId4"/>
    <p:sldId id="258" r:id="rId5"/>
    <p:sldId id="259" r:id="rId6"/>
    <p:sldId id="274" r:id="rId7"/>
    <p:sldId id="260" r:id="rId8"/>
    <p:sldId id="267" r:id="rId9"/>
    <p:sldId id="261" r:id="rId10"/>
    <p:sldId id="271" r:id="rId11"/>
    <p:sldId id="272" r:id="rId12"/>
    <p:sldId id="276" r:id="rId13"/>
    <p:sldId id="277" r:id="rId14"/>
    <p:sldId id="262" r:id="rId15"/>
    <p:sldId id="26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85" d="100"/>
          <a:sy n="85" d="100"/>
        </p:scale>
        <p:origin x="547"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389219609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55846842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27927862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427209709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5343982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90304709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318676096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428626204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329203379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5/29/2023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66959602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A1C593-65D0-4073-BCC9-577B9352EA97}" type="datetimeFigureOut">
              <a:rPr lang="en-US" smtClean="0"/>
              <a:t>5/29/2023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53720884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A1C593-65D0-4073-BCC9-577B9352EA97}" type="datetimeFigureOut">
              <a:rPr lang="en-US" smtClean="0"/>
              <a:t>5/29/2023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17495612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A1C593-65D0-4073-BCC9-577B9352EA97}" type="datetimeFigureOut">
              <a:rPr lang="en-US" smtClean="0"/>
              <a:t>5/29/2023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16731455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5/29/2023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378984581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5/29/2023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303985444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5/29/2023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391797303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3A1C593-65D0-4073-BCC9-577B9352EA97}" type="datetimeFigureOut">
              <a:rPr lang="en-US" smtClean="0"/>
              <a:t>5/29/2023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B618960-8005-486C-9A75-10CB2AAC16F9}" type="slidenum">
              <a:rPr lang="en-US" smtClean="0"/>
              <a:t>‹#›</a:t>
            </a:fld>
            <a:endParaRPr lang="en-US"/>
          </a:p>
        </p:txBody>
      </p:sp>
    </p:spTree>
    <p:extLst>
      <p:ext uri="{BB962C8B-B14F-4D97-AF65-F5344CB8AC3E}">
        <p14:creationId xmlns:p14="http://schemas.microsoft.com/office/powerpoint/2010/main" val="1576544507"/>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9760" y="853521"/>
            <a:ext cx="9312180" cy="1062990"/>
          </a:xfrm>
        </p:spPr>
        <p:txBody>
          <a:bodyPr/>
          <a:lstStyle/>
          <a:p>
            <a:pPr algn="ctr"/>
            <a:r>
              <a:rPr lang="en-GB" altLang="en-US" sz="4400" b="1" dirty="0">
                <a:ln/>
                <a:solidFill>
                  <a:srgbClr val="002060"/>
                </a:solidFill>
                <a:effectLst>
                  <a:outerShdw blurRad="38100" dist="19050" dir="2700000" algn="tl" rotWithShape="0">
                    <a:schemeClr val="dk1">
                      <a:lumMod val="50000"/>
                      <a:alpha val="40000"/>
                    </a:schemeClr>
                  </a:outerShdw>
                </a:effectLst>
                <a:latin typeface="Cambria Math" panose="02040503050406030204" pitchFamily="18" charset="0"/>
                <a:ea typeface="Cambria Math" panose="02040503050406030204" pitchFamily="18" charset="0"/>
              </a:rPr>
              <a:t>HOSTEL MANAGEMENT SYSTEM</a:t>
            </a:r>
          </a:p>
        </p:txBody>
      </p:sp>
      <p:sp>
        <p:nvSpPr>
          <p:cNvPr id="3" name="Subtitle 2"/>
          <p:cNvSpPr>
            <a:spLocks noGrp="1"/>
          </p:cNvSpPr>
          <p:nvPr>
            <p:ph type="subTitle" idx="1"/>
          </p:nvPr>
        </p:nvSpPr>
        <p:spPr>
          <a:xfrm>
            <a:off x="619760" y="2188885"/>
            <a:ext cx="9144000" cy="4549140"/>
          </a:xfrm>
        </p:spPr>
        <p:txBody>
          <a:bodyPr>
            <a:normAutofit fontScale="90000" lnSpcReduction="10000"/>
          </a:bodyPr>
          <a:lstStyle/>
          <a:p>
            <a:endParaRPr lang="en-GB" altLang="en-US" dirty="0"/>
          </a:p>
          <a:p>
            <a:endParaRPr lang="en-GB" altLang="en-US" dirty="0"/>
          </a:p>
          <a:p>
            <a:endParaRPr lang="en-GB" altLang="en-US" dirty="0"/>
          </a:p>
          <a:p>
            <a:endParaRPr lang="en-GB" altLang="en-US" dirty="0"/>
          </a:p>
          <a:p>
            <a:endParaRPr lang="en-GB" altLang="en-US" dirty="0"/>
          </a:p>
          <a:p>
            <a:pPr algn="ctr"/>
            <a:r>
              <a:rPr lang="en-GB" altLang="en-US" sz="4000" dirty="0">
                <a:solidFill>
                  <a:schemeClr val="accent5">
                    <a:lumMod val="60000"/>
                    <a:lumOff val="40000"/>
                  </a:schemeClr>
                </a:solidFill>
                <a:latin typeface="Bahnschrift SemiCondensed" panose="020B0502040204020203" pitchFamily="34" charset="0"/>
              </a:rPr>
              <a:t>Department of computer science and Engineering</a:t>
            </a:r>
          </a:p>
          <a:p>
            <a:pPr algn="ctr"/>
            <a:r>
              <a:rPr lang="en-GB" altLang="en-US" sz="4000" dirty="0">
                <a:solidFill>
                  <a:schemeClr val="accent5">
                    <a:lumMod val="60000"/>
                    <a:lumOff val="40000"/>
                  </a:schemeClr>
                </a:solidFill>
                <a:latin typeface="Bahnschrift SemiCondensed" panose="020B0502040204020203" pitchFamily="34" charset="0"/>
              </a:rPr>
              <a:t>SRM UNIVERSITY, AP</a:t>
            </a:r>
            <a:endParaRPr lang="en-GB" altLang="en-US" dirty="0">
              <a:solidFill>
                <a:schemeClr val="accent5">
                  <a:lumMod val="60000"/>
                  <a:lumOff val="40000"/>
                </a:schemeClr>
              </a:solidFill>
              <a:latin typeface="Bahnschrift SemiCondensed" panose="020B0502040204020203" pitchFamily="34" charset="0"/>
            </a:endParaRPr>
          </a:p>
          <a:p>
            <a:r>
              <a:rPr lang="en-GB" altLang="en-US" dirty="0">
                <a:solidFill>
                  <a:schemeClr val="tx1"/>
                </a:solidFill>
                <a:latin typeface="Times New Roman" panose="02020603050405020304" pitchFamily="18" charset="0"/>
                <a:cs typeface="Times New Roman" panose="02020603050405020304" pitchFamily="18" charset="0"/>
              </a:rPr>
              <a:t>A. </a:t>
            </a:r>
            <a:r>
              <a:rPr lang="en-GB" altLang="en-US" dirty="0" err="1">
                <a:solidFill>
                  <a:schemeClr val="tx1"/>
                </a:solidFill>
                <a:latin typeface="Times New Roman" panose="02020603050405020304" pitchFamily="18" charset="0"/>
                <a:cs typeface="Times New Roman" panose="02020603050405020304" pitchFamily="18" charset="0"/>
              </a:rPr>
              <a:t>Yaswanth</a:t>
            </a:r>
            <a:r>
              <a:rPr lang="en-GB" altLang="en-US" dirty="0">
                <a:solidFill>
                  <a:schemeClr val="tx1"/>
                </a:solidFill>
                <a:latin typeface="Times New Roman" panose="02020603050405020304" pitchFamily="18" charset="0"/>
                <a:cs typeface="Times New Roman" panose="02020603050405020304" pitchFamily="18" charset="0"/>
              </a:rPr>
              <a:t> - AP20110010661</a:t>
            </a:r>
          </a:p>
          <a:p>
            <a:r>
              <a:rPr lang="en-GB" altLang="en-US" dirty="0">
                <a:solidFill>
                  <a:schemeClr val="tx1"/>
                </a:solidFill>
                <a:latin typeface="Times New Roman" panose="02020603050405020304" pitchFamily="18" charset="0"/>
                <a:cs typeface="Times New Roman" panose="02020603050405020304" pitchFamily="18" charset="0"/>
              </a:rPr>
              <a:t>K. </a:t>
            </a:r>
            <a:r>
              <a:rPr lang="en-GB" altLang="en-US" dirty="0" err="1">
                <a:solidFill>
                  <a:schemeClr val="tx1"/>
                </a:solidFill>
                <a:latin typeface="Times New Roman" panose="02020603050405020304" pitchFamily="18" charset="0"/>
                <a:cs typeface="Times New Roman" panose="02020603050405020304" pitchFamily="18" charset="0"/>
              </a:rPr>
              <a:t>Likitha</a:t>
            </a:r>
            <a:r>
              <a:rPr lang="en-GB" altLang="en-US" dirty="0">
                <a:solidFill>
                  <a:schemeClr val="tx1"/>
                </a:solidFill>
                <a:latin typeface="Times New Roman" panose="02020603050405020304" pitchFamily="18" charset="0"/>
                <a:cs typeface="Times New Roman" panose="02020603050405020304" pitchFamily="18" charset="0"/>
              </a:rPr>
              <a:t> Sri - AP20110010655</a:t>
            </a:r>
          </a:p>
          <a:p>
            <a:r>
              <a:rPr lang="en-GB" altLang="en-US" dirty="0">
                <a:solidFill>
                  <a:schemeClr val="tx1"/>
                </a:solidFill>
                <a:latin typeface="Times New Roman" panose="02020603050405020304" pitchFamily="18" charset="0"/>
                <a:cs typeface="Times New Roman" panose="02020603050405020304" pitchFamily="18" charset="0"/>
              </a:rPr>
              <a:t>K. Kavya Keerthana - AP20110010668</a:t>
            </a:r>
          </a:p>
          <a:p>
            <a:r>
              <a:rPr lang="en-GB" altLang="en-US" dirty="0">
                <a:solidFill>
                  <a:schemeClr val="tx1"/>
                </a:solidFill>
                <a:latin typeface="Times New Roman" panose="02020603050405020304" pitchFamily="18" charset="0"/>
                <a:cs typeface="Times New Roman" panose="02020603050405020304" pitchFamily="18" charset="0"/>
              </a:rPr>
              <a:t>E. Srikanth - AP20110010683</a:t>
            </a:r>
          </a:p>
        </p:txBody>
      </p:sp>
      <p:pic>
        <p:nvPicPr>
          <p:cNvPr id="5" name="image1.png"/>
          <p:cNvPicPr/>
          <p:nvPr/>
        </p:nvPicPr>
        <p:blipFill>
          <a:blip r:embed="rId2"/>
          <a:srcRect/>
          <a:stretch>
            <a:fillRect/>
          </a:stretch>
        </p:blipFill>
        <p:spPr>
          <a:xfrm>
            <a:off x="4142973" y="2084742"/>
            <a:ext cx="2713990" cy="167299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A3D6A3-14A6-824A-8B02-5EF90D91E52C}"/>
              </a:ext>
            </a:extLst>
          </p:cNvPr>
          <p:cNvPicPr>
            <a:picLocks noChangeAspect="1"/>
          </p:cNvPicPr>
          <p:nvPr/>
        </p:nvPicPr>
        <p:blipFill>
          <a:blip r:embed="rId2"/>
          <a:stretch>
            <a:fillRect/>
          </a:stretch>
        </p:blipFill>
        <p:spPr>
          <a:xfrm>
            <a:off x="0" y="-8965"/>
            <a:ext cx="6741459" cy="3429000"/>
          </a:xfrm>
          <a:prstGeom prst="rect">
            <a:avLst/>
          </a:prstGeom>
        </p:spPr>
      </p:pic>
      <p:pic>
        <p:nvPicPr>
          <p:cNvPr id="5" name="Picture 4">
            <a:extLst>
              <a:ext uri="{FF2B5EF4-FFF2-40B4-BE49-F238E27FC236}">
                <a16:creationId xmlns:a16="http://schemas.microsoft.com/office/drawing/2014/main" id="{03753367-98F2-ACC1-2AC8-52CC2EBFD4AB}"/>
              </a:ext>
            </a:extLst>
          </p:cNvPr>
          <p:cNvPicPr>
            <a:picLocks noChangeAspect="1"/>
          </p:cNvPicPr>
          <p:nvPr/>
        </p:nvPicPr>
        <p:blipFill>
          <a:blip r:embed="rId3"/>
          <a:stretch>
            <a:fillRect/>
          </a:stretch>
        </p:blipFill>
        <p:spPr>
          <a:xfrm>
            <a:off x="4957483" y="3436242"/>
            <a:ext cx="7324164" cy="342175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C3E3CD-FE51-0021-1FF1-EA1BCEDAF15E}"/>
              </a:ext>
            </a:extLst>
          </p:cNvPr>
          <p:cNvPicPr>
            <a:picLocks noChangeAspect="1"/>
          </p:cNvPicPr>
          <p:nvPr/>
        </p:nvPicPr>
        <p:blipFill>
          <a:blip r:embed="rId2"/>
          <a:stretch>
            <a:fillRect/>
          </a:stretch>
        </p:blipFill>
        <p:spPr>
          <a:xfrm>
            <a:off x="0" y="0"/>
            <a:ext cx="7073153" cy="3271333"/>
          </a:xfrm>
          <a:prstGeom prst="rect">
            <a:avLst/>
          </a:prstGeom>
        </p:spPr>
      </p:pic>
      <p:pic>
        <p:nvPicPr>
          <p:cNvPr id="5" name="Picture 4">
            <a:extLst>
              <a:ext uri="{FF2B5EF4-FFF2-40B4-BE49-F238E27FC236}">
                <a16:creationId xmlns:a16="http://schemas.microsoft.com/office/drawing/2014/main" id="{6A986090-E21F-6F28-530C-9F2317188382}"/>
              </a:ext>
            </a:extLst>
          </p:cNvPr>
          <p:cNvPicPr>
            <a:picLocks noChangeAspect="1"/>
          </p:cNvPicPr>
          <p:nvPr/>
        </p:nvPicPr>
        <p:blipFill>
          <a:blip r:embed="rId3"/>
          <a:stretch>
            <a:fillRect/>
          </a:stretch>
        </p:blipFill>
        <p:spPr>
          <a:xfrm>
            <a:off x="5710518" y="3365648"/>
            <a:ext cx="6481482" cy="349235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DB408-6F36-B86A-0ED8-76312B254B49}"/>
              </a:ext>
            </a:extLst>
          </p:cNvPr>
          <p:cNvSpPr>
            <a:spLocks noGrp="1"/>
          </p:cNvSpPr>
          <p:nvPr>
            <p:ph type="title"/>
          </p:nvPr>
        </p:nvSpPr>
        <p:spPr/>
        <p:txBody>
          <a:bodyPr/>
          <a:lstStyle/>
          <a:p>
            <a:endParaRPr lang="en-IN" dirty="0"/>
          </a:p>
        </p:txBody>
      </p:sp>
      <p:sp>
        <p:nvSpPr>
          <p:cNvPr id="4" name="Content Placeholder 3">
            <a:extLst>
              <a:ext uri="{FF2B5EF4-FFF2-40B4-BE49-F238E27FC236}">
                <a16:creationId xmlns:a16="http://schemas.microsoft.com/office/drawing/2014/main" id="{8037A14C-F31C-A850-BB60-F6D03C00AF40}"/>
              </a:ext>
            </a:extLst>
          </p:cNvPr>
          <p:cNvSpPr>
            <a:spLocks noGrp="1"/>
          </p:cNvSpPr>
          <p:nvPr>
            <p:ph sz="half" idx="2"/>
          </p:nvPr>
        </p:nvSpPr>
        <p:spPr/>
        <p:txBody>
          <a:bodyPr/>
          <a:lstStyle/>
          <a:p>
            <a:endParaRPr lang="en-IN" dirty="0"/>
          </a:p>
        </p:txBody>
      </p:sp>
      <p:pic>
        <p:nvPicPr>
          <p:cNvPr id="6" name="Picture 5">
            <a:extLst>
              <a:ext uri="{FF2B5EF4-FFF2-40B4-BE49-F238E27FC236}">
                <a16:creationId xmlns:a16="http://schemas.microsoft.com/office/drawing/2014/main" id="{F0BF9BE3-C5FC-BD17-343E-FDCF5E78B9D2}"/>
              </a:ext>
            </a:extLst>
          </p:cNvPr>
          <p:cNvPicPr>
            <a:picLocks noChangeAspect="1"/>
          </p:cNvPicPr>
          <p:nvPr/>
        </p:nvPicPr>
        <p:blipFill>
          <a:blip r:embed="rId2"/>
          <a:stretch>
            <a:fillRect/>
          </a:stretch>
        </p:blipFill>
        <p:spPr>
          <a:xfrm>
            <a:off x="-1" y="-25949"/>
            <a:ext cx="7252447" cy="3403362"/>
          </a:xfrm>
          <a:prstGeom prst="rect">
            <a:avLst/>
          </a:prstGeom>
        </p:spPr>
      </p:pic>
      <p:pic>
        <p:nvPicPr>
          <p:cNvPr id="8" name="Picture 7">
            <a:extLst>
              <a:ext uri="{FF2B5EF4-FFF2-40B4-BE49-F238E27FC236}">
                <a16:creationId xmlns:a16="http://schemas.microsoft.com/office/drawing/2014/main" id="{6C3546F0-A55A-9556-6AE2-9EF97D710616}"/>
              </a:ext>
            </a:extLst>
          </p:cNvPr>
          <p:cNvPicPr>
            <a:picLocks noChangeAspect="1"/>
          </p:cNvPicPr>
          <p:nvPr/>
        </p:nvPicPr>
        <p:blipFill>
          <a:blip r:embed="rId3"/>
          <a:stretch>
            <a:fillRect/>
          </a:stretch>
        </p:blipFill>
        <p:spPr>
          <a:xfrm>
            <a:off x="4899082" y="3377413"/>
            <a:ext cx="7292918" cy="3454949"/>
          </a:xfrm>
          <a:prstGeom prst="rect">
            <a:avLst/>
          </a:prstGeom>
        </p:spPr>
      </p:pic>
    </p:spTree>
    <p:extLst>
      <p:ext uri="{BB962C8B-B14F-4D97-AF65-F5344CB8AC3E}">
        <p14:creationId xmlns:p14="http://schemas.microsoft.com/office/powerpoint/2010/main" val="234137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C0C957-9DD8-AD35-1911-CD0778E6365D}"/>
              </a:ext>
            </a:extLst>
          </p:cNvPr>
          <p:cNvPicPr>
            <a:picLocks noChangeAspect="1"/>
          </p:cNvPicPr>
          <p:nvPr/>
        </p:nvPicPr>
        <p:blipFill>
          <a:blip r:embed="rId2"/>
          <a:stretch>
            <a:fillRect/>
          </a:stretch>
        </p:blipFill>
        <p:spPr>
          <a:xfrm>
            <a:off x="0" y="593725"/>
            <a:ext cx="12192000" cy="5670550"/>
          </a:xfrm>
          <a:prstGeom prst="rect">
            <a:avLst/>
          </a:prstGeom>
        </p:spPr>
      </p:pic>
    </p:spTree>
    <p:extLst>
      <p:ext uri="{BB962C8B-B14F-4D97-AF65-F5344CB8AC3E}">
        <p14:creationId xmlns:p14="http://schemas.microsoft.com/office/powerpoint/2010/main" val="12569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CONCLUSION</a:t>
            </a:r>
          </a:p>
        </p:txBody>
      </p:sp>
      <p:sp>
        <p:nvSpPr>
          <p:cNvPr id="3" name="Content Placeholder 2"/>
          <p:cNvSpPr>
            <a:spLocks noGrp="1"/>
          </p:cNvSpPr>
          <p:nvPr>
            <p:ph idx="1"/>
          </p:nvPr>
        </p:nvSpPr>
        <p:spPr>
          <a:xfrm>
            <a:off x="609600" y="1174750"/>
            <a:ext cx="10972800" cy="6251575"/>
          </a:xfrm>
        </p:spPr>
        <p:txBody>
          <a:bodyPr/>
          <a:lstStyle/>
          <a:p>
            <a:pPr marL="0" indent="0">
              <a:buNone/>
            </a:pPr>
            <a:r>
              <a:rPr lang="en-US" sz="2400" dirty="0">
                <a:latin typeface="Cambria Math" panose="02040503050406030204" pitchFamily="18" charset="0"/>
                <a:ea typeface="Cambria Math" panose="02040503050406030204" pitchFamily="18" charset="0"/>
              </a:rPr>
              <a:t>The project is based on the user's requirement specification and an analysis of the existing system, with flexibility for future extension.</a:t>
            </a:r>
          </a:p>
          <a:p>
            <a:pPr marL="0" indent="0">
              <a:buNone/>
            </a:pPr>
            <a:r>
              <a:rPr lang="en-US" sz="2400" dirty="0">
                <a:latin typeface="Cambria Math" panose="02040503050406030204" pitchFamily="18" charset="0"/>
                <a:ea typeface="Cambria Math" panose="02040503050406030204" pitchFamily="18" charset="0"/>
              </a:rPr>
              <a:t>The increased functionality of today's software necessitates a more systematic approach to software development. This hostel management software is for those who want to keep track of a variety of activities in the hostel. The number of educational institutions has been significantly expanding in recent years. As a result, the number of hostels available for students studying at this university is expanding. As a result, the person in charge of the hostel is under a lot of stress, and software is rarely employed in this </a:t>
            </a:r>
            <a:r>
              <a:rPr lang="en-US" sz="2400" dirty="0" err="1">
                <a:latin typeface="Cambria Math" panose="02040503050406030204" pitchFamily="18" charset="0"/>
                <a:ea typeface="Cambria Math" panose="02040503050406030204" pitchFamily="18" charset="0"/>
              </a:rPr>
              <a:t>situation.This</a:t>
            </a:r>
            <a:r>
              <a:rPr lang="en-US" sz="2400" dirty="0">
                <a:latin typeface="Cambria Math" panose="02040503050406030204" pitchFamily="18" charset="0"/>
                <a:ea typeface="Cambria Math" panose="02040503050406030204" pitchFamily="18" charset="0"/>
              </a:rPr>
              <a:t> solution addresses the challenges of running a hostel and avoids the issues that arise when done manually.</a:t>
            </a:r>
          </a:p>
          <a:p>
            <a:pPr marL="0" indent="0">
              <a:buNone/>
            </a:pPr>
            <a:r>
              <a:rPr lang="en-US" sz="2400" dirty="0">
                <a:latin typeface="Cambria Math" panose="02040503050406030204" pitchFamily="18" charset="0"/>
                <a:ea typeface="Cambria Math" panose="02040503050406030204" pitchFamily="18" charset="0"/>
              </a:rPr>
              <a:t>The identification of the existing system's flaws leads to the creation of a </a:t>
            </a:r>
            <a:r>
              <a:rPr lang="en-US" sz="2400" dirty="0" err="1">
                <a:latin typeface="Cambria Math" panose="02040503050406030204" pitchFamily="18" charset="0"/>
                <a:ea typeface="Cambria Math" panose="02040503050406030204" pitchFamily="18" charset="0"/>
              </a:rPr>
              <a:t>computerised</a:t>
            </a:r>
            <a:r>
              <a:rPr lang="en-US" sz="2400" dirty="0">
                <a:latin typeface="Cambria Math" panose="02040503050406030204" pitchFamily="18" charset="0"/>
                <a:ea typeface="Cambria Math" panose="02040503050406030204" pitchFamily="18" charset="0"/>
              </a:rPr>
              <a:t> system that is compatible with the existing system while being more user friendly and GUI oriented.</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REFERENCE</a:t>
            </a:r>
          </a:p>
        </p:txBody>
      </p:sp>
      <p:sp>
        <p:nvSpPr>
          <p:cNvPr id="3" name="Content Placeholder 2"/>
          <p:cNvSpPr>
            <a:spLocks noGrp="1"/>
          </p:cNvSpPr>
          <p:nvPr>
            <p:ph idx="1"/>
          </p:nvPr>
        </p:nvSpPr>
        <p:spPr>
          <a:xfrm>
            <a:off x="609600" y="1174750"/>
            <a:ext cx="10972800" cy="5135880"/>
          </a:xfrm>
        </p:spPr>
        <p:txBody>
          <a:bodyPr/>
          <a:lstStyle/>
          <a:p>
            <a:r>
              <a:rPr lang="en-US" sz="2000" dirty="0"/>
              <a:t>https://www.ijraset.com/research-paper/hostel-management-system-hms</a:t>
            </a:r>
          </a:p>
          <a:p>
            <a:endParaRPr lang="en-US" sz="2000" dirty="0"/>
          </a:p>
          <a:p>
            <a:r>
              <a:rPr lang="en-US" sz="2000" dirty="0"/>
              <a:t>https://sourceforge.net/projects/hostel-management-system/</a:t>
            </a:r>
          </a:p>
          <a:p>
            <a:endParaRPr lang="en-US" sz="2000" dirty="0"/>
          </a:p>
          <a:p>
            <a:r>
              <a:rPr lang="en-US" sz="2000" dirty="0"/>
              <a:t>https://www.codementor.io/projects/hostel-management-system-atx32n08vq</a:t>
            </a:r>
          </a:p>
          <a:p>
            <a:endParaRPr lang="en-US" sz="2000" dirty="0"/>
          </a:p>
          <a:p>
            <a:r>
              <a:rPr lang="en-US" sz="2000" dirty="0"/>
              <a:t>https://www.php.net/manual/en/index.php</a:t>
            </a:r>
          </a:p>
          <a:p>
            <a:endParaRPr lang="en-US" sz="2000" dirty="0"/>
          </a:p>
          <a:p>
            <a:r>
              <a:rPr lang="en-US" sz="2000" dirty="0"/>
              <a:t>https://www.php.net/manual/en/getting-started.php</a:t>
            </a:r>
          </a:p>
          <a:p>
            <a:endParaRPr lang="en-US" sz="2000" dirty="0"/>
          </a:p>
          <a:p>
            <a:r>
              <a:rPr lang="en-US" sz="2000" dirty="0"/>
              <a:t>https://www.youtube.com/playlist?list=PL4cUxeGkcC9gksOX3Kd9KPo-O68ncT05o</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dirty="0"/>
              <a:t>INTRODUCTION</a:t>
            </a:r>
          </a:p>
        </p:txBody>
      </p:sp>
      <p:sp>
        <p:nvSpPr>
          <p:cNvPr id="3" name="Content Placeholder 2"/>
          <p:cNvSpPr>
            <a:spLocks noGrp="1"/>
          </p:cNvSpPr>
          <p:nvPr>
            <p:ph idx="1"/>
          </p:nvPr>
        </p:nvSpPr>
        <p:spPr>
          <a:xfrm>
            <a:off x="677334" y="1930400"/>
            <a:ext cx="8596668" cy="3880773"/>
          </a:xfrm>
        </p:spPr>
        <p:txBody>
          <a:bodyPr>
            <a:normAutofit fontScale="85000" lnSpcReduction="10000"/>
          </a:bodyPr>
          <a:lstStyle/>
          <a:p>
            <a:pPr marL="0" indent="0">
              <a:buNone/>
            </a:pPr>
            <a:r>
              <a:rPr lang="en-GB" altLang="en-US" sz="2000" dirty="0"/>
              <a:t>              </a:t>
            </a:r>
            <a:r>
              <a:rPr lang="en-US" sz="2000" dirty="0">
                <a:latin typeface="Cambria Math" panose="02040503050406030204" pitchFamily="18" charset="0"/>
                <a:ea typeface="Cambria Math" panose="02040503050406030204" pitchFamily="18" charset="0"/>
              </a:rPr>
              <a:t>The Hostel Management System is a user-friendly </a:t>
            </a:r>
            <a:r>
              <a:rPr lang="en-US" sz="2000" dirty="0" err="1">
                <a:latin typeface="Cambria Math" panose="02040503050406030204" pitchFamily="18" charset="0"/>
                <a:ea typeface="Cambria Math" panose="02040503050406030204" pitchFamily="18" charset="0"/>
              </a:rPr>
              <a:t>programme</a:t>
            </a:r>
            <a:r>
              <a:rPr lang="en-US" sz="2000" dirty="0">
                <a:latin typeface="Cambria Math" panose="02040503050406030204" pitchFamily="18" charset="0"/>
                <a:ea typeface="Cambria Math" panose="02040503050406030204" pitchFamily="18" charset="0"/>
              </a:rPr>
              <a:t> that makes hostel management easier. It automates operations like student check-ins, room allocations, and billing, making administrative work easier for hostel personnel. This system also includes a </a:t>
            </a:r>
            <a:r>
              <a:rPr lang="en-US" sz="2000" dirty="0" err="1">
                <a:latin typeface="Cambria Math" panose="02040503050406030204" pitchFamily="18" charset="0"/>
                <a:ea typeface="Cambria Math" panose="02040503050406030204" pitchFamily="18" charset="0"/>
              </a:rPr>
              <a:t>centralised</a:t>
            </a:r>
            <a:r>
              <a:rPr lang="en-US" sz="2000" dirty="0">
                <a:latin typeface="Cambria Math" panose="02040503050406030204" pitchFamily="18" charset="0"/>
                <a:ea typeface="Cambria Math" panose="02040503050406030204" pitchFamily="18" charset="0"/>
              </a:rPr>
              <a:t> database for storing student data and payment records, allowing for easy access and </a:t>
            </a:r>
            <a:r>
              <a:rPr lang="en-US" sz="2000" dirty="0" err="1">
                <a:latin typeface="Cambria Math" panose="02040503050406030204" pitchFamily="18" charset="0"/>
                <a:ea typeface="Cambria Math" panose="02040503050406030204" pitchFamily="18" charset="0"/>
              </a:rPr>
              <a:t>organisation</a:t>
            </a:r>
            <a:r>
              <a:rPr lang="en-US" sz="2000" dirty="0">
                <a:latin typeface="Cambria Math" panose="02040503050406030204" pitchFamily="18" charset="0"/>
                <a:ea typeface="Cambria Math" panose="02040503050406030204" pitchFamily="18" charset="0"/>
              </a:rPr>
              <a:t>. The Hostel Management System is a vital tool for efficient hostel management due to its user-friendly interface.</a:t>
            </a:r>
          </a:p>
          <a:p>
            <a:pPr marL="0" indent="0">
              <a:buNone/>
            </a:pPr>
            <a:endParaRPr lang="en-US" sz="2000" dirty="0"/>
          </a:p>
          <a:p>
            <a:pPr marL="0" indent="0">
              <a:buNone/>
            </a:pPr>
            <a:r>
              <a:rPr lang="en-GB" altLang="en-US" sz="2000" b="1" u="sng" dirty="0"/>
              <a:t>PURPOSE:</a:t>
            </a:r>
          </a:p>
          <a:p>
            <a:pPr marL="0" indent="0">
              <a:buNone/>
            </a:pPr>
            <a:r>
              <a:rPr lang="en-GB" altLang="en-US" sz="2000" dirty="0">
                <a:latin typeface="Cambria Math" panose="02040503050406030204" pitchFamily="18" charset="0"/>
                <a:ea typeface="Cambria Math" panose="02040503050406030204" pitchFamily="18" charset="0"/>
              </a:rPr>
              <a:t>              The purpose of a hostel management system software is to automate and streamline the administrative tasks involved in managing a hostel, including registration of guests, room allocation, fee management, attendance tracking, and other related tasks. Hostel management system software can reduce the amount of time and help maintain accurate records of guest details and help maintain a secure and safe environment.</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271145"/>
            <a:ext cx="10972800" cy="6312535"/>
          </a:xfrm>
        </p:spPr>
        <p:txBody>
          <a:bodyPr>
            <a:normAutofit lnSpcReduction="10000"/>
          </a:bodyPr>
          <a:lstStyle/>
          <a:p>
            <a:pPr marL="0" indent="0">
              <a:buNone/>
            </a:pPr>
            <a:r>
              <a:rPr lang="en-US" sz="2400" b="1" u="sng" dirty="0"/>
              <a:t>Intended Audiences:</a:t>
            </a:r>
          </a:p>
          <a:p>
            <a:pPr marL="0" indent="0">
              <a:buNone/>
            </a:pPr>
            <a:r>
              <a:rPr lang="en-GB" altLang="en-US" sz="2400" dirty="0">
                <a:latin typeface="Cambria Math" panose="02040503050406030204" pitchFamily="18" charset="0"/>
                <a:ea typeface="Cambria Math" panose="02040503050406030204" pitchFamily="18" charset="0"/>
              </a:rPr>
              <a:t>       </a:t>
            </a:r>
            <a:r>
              <a:rPr lang="en-US" sz="2400" dirty="0">
                <a:latin typeface="Cambria Math" panose="02040503050406030204" pitchFamily="18" charset="0"/>
                <a:ea typeface="Cambria Math" panose="02040503050406030204" pitchFamily="18" charset="0"/>
              </a:rPr>
              <a:t>This application is primarily meant for all project developers affiliated with this project. The specification is divided into numerous sections or members that can be read and referred to as follows.</a:t>
            </a:r>
          </a:p>
          <a:p>
            <a:pPr marL="0" indent="0">
              <a:buNone/>
            </a:pPr>
            <a:r>
              <a:rPr lang="en-US" sz="2400" dirty="0">
                <a:solidFill>
                  <a:srgbClr val="FF0000"/>
                </a:solidFill>
                <a:latin typeface="Cambria Math" panose="02040503050406030204" pitchFamily="18" charset="0"/>
                <a:ea typeface="Cambria Math" panose="02040503050406030204" pitchFamily="18" charset="0"/>
              </a:rPr>
              <a:t>project manager - </a:t>
            </a:r>
            <a:r>
              <a:rPr lang="en-US" sz="2400" dirty="0">
                <a:latin typeface="Cambria Math" panose="02040503050406030204" pitchFamily="18" charset="0"/>
                <a:ea typeface="Cambria Math" panose="02040503050406030204" pitchFamily="18" charset="0"/>
              </a:rPr>
              <a:t>        to manage all the processes in the project</a:t>
            </a:r>
          </a:p>
          <a:p>
            <a:pPr marL="0" indent="0">
              <a:buNone/>
            </a:pPr>
            <a:r>
              <a:rPr lang="en-US" sz="2400" dirty="0">
                <a:solidFill>
                  <a:srgbClr val="FF0000"/>
                </a:solidFill>
                <a:latin typeface="Cambria Math" panose="02040503050406030204" pitchFamily="18" charset="0"/>
                <a:ea typeface="Cambria Math" panose="02040503050406030204" pitchFamily="18" charset="0"/>
              </a:rPr>
              <a:t>software designer -</a:t>
            </a:r>
            <a:r>
              <a:rPr lang="en-US" sz="2400" dirty="0">
                <a:latin typeface="Cambria Math" panose="02040503050406030204" pitchFamily="18" charset="0"/>
                <a:ea typeface="Cambria Math" panose="02040503050406030204" pitchFamily="18" charset="0"/>
              </a:rPr>
              <a:t>      design the models and diagrams that help the programmer in the </a:t>
            </a:r>
            <a:r>
              <a:rPr lang="en-GB" altLang="en-US" sz="2400" dirty="0">
                <a:latin typeface="Cambria Math" panose="02040503050406030204" pitchFamily="18" charset="0"/>
                <a:ea typeface="Cambria Math" panose="02040503050406030204" pitchFamily="18" charset="0"/>
              </a:rPr>
              <a:t>          </a:t>
            </a:r>
            <a:r>
              <a:rPr lang="en-US" sz="2400" dirty="0">
                <a:latin typeface="Cambria Math" panose="02040503050406030204" pitchFamily="18" charset="0"/>
                <a:ea typeface="Cambria Math" panose="02040503050406030204" pitchFamily="18" charset="0"/>
              </a:rPr>
              <a:t>implementation phase</a:t>
            </a:r>
          </a:p>
          <a:p>
            <a:pPr marL="0" indent="0">
              <a:buNone/>
            </a:pPr>
            <a:r>
              <a:rPr lang="en-US" sz="2400" dirty="0">
                <a:solidFill>
                  <a:srgbClr val="FF0000"/>
                </a:solidFill>
                <a:latin typeface="Cambria Math" panose="02040503050406030204" pitchFamily="18" charset="0"/>
                <a:ea typeface="Cambria Math" panose="02040503050406030204" pitchFamily="18" charset="0"/>
              </a:rPr>
              <a:t>software tester -</a:t>
            </a:r>
            <a:r>
              <a:rPr lang="en-US" sz="2400" dirty="0">
                <a:latin typeface="Cambria Math" panose="02040503050406030204" pitchFamily="18" charset="0"/>
                <a:ea typeface="Cambria Math" panose="02040503050406030204" pitchFamily="18" charset="0"/>
              </a:rPr>
              <a:t>            to test the system by using dummy data</a:t>
            </a:r>
          </a:p>
          <a:p>
            <a:pPr marL="0" indent="0">
              <a:buNone/>
            </a:pPr>
            <a:r>
              <a:rPr lang="en-US" sz="2400" dirty="0">
                <a:latin typeface="Cambria Math" panose="02040503050406030204" pitchFamily="18" charset="0"/>
                <a:ea typeface="Cambria Math" panose="02040503050406030204" pitchFamily="18" charset="0"/>
              </a:rPr>
              <a:t>database administrator-to perform database operations</a:t>
            </a:r>
          </a:p>
          <a:p>
            <a:pPr marL="0" indent="0">
              <a:buNone/>
            </a:pPr>
            <a:r>
              <a:rPr lang="en-US" sz="2400" dirty="0">
                <a:solidFill>
                  <a:srgbClr val="FF0000"/>
                </a:solidFill>
                <a:latin typeface="Cambria Math" panose="02040503050406030204" pitchFamily="18" charset="0"/>
                <a:ea typeface="Cambria Math" panose="02040503050406030204" pitchFamily="18" charset="0"/>
              </a:rPr>
              <a:t>software analyst -</a:t>
            </a:r>
            <a:r>
              <a:rPr lang="en-US" sz="2400" dirty="0">
                <a:latin typeface="Cambria Math" panose="02040503050406030204" pitchFamily="18" charset="0"/>
                <a:ea typeface="Cambria Math" panose="02040503050406030204" pitchFamily="18" charset="0"/>
              </a:rPr>
              <a:t>          to analyze the requirements of the hostel management system </a:t>
            </a:r>
          </a:p>
          <a:p>
            <a:pPr marL="0" indent="0">
              <a:buNone/>
            </a:pPr>
            <a:endParaRPr lang="en-US" sz="2400" dirty="0"/>
          </a:p>
          <a:p>
            <a:pPr marL="0" indent="0">
              <a:buNone/>
            </a:pPr>
            <a:r>
              <a:rPr lang="en-GB" altLang="en-US" sz="2400" b="1" u="sng" dirty="0"/>
              <a:t>Additional Audiences:</a:t>
            </a:r>
          </a:p>
          <a:p>
            <a:pPr marL="0" indent="0">
              <a:buNone/>
            </a:pPr>
            <a:r>
              <a:rPr lang="en-GB" altLang="en-US" sz="2400" dirty="0"/>
              <a:t>       </a:t>
            </a:r>
            <a:r>
              <a:rPr lang="en-GB" altLang="en-US" sz="2400" dirty="0">
                <a:latin typeface="Cambria Math" panose="02040503050406030204" pitchFamily="18" charset="0"/>
                <a:ea typeface="Cambria Math" panose="02040503050406030204" pitchFamily="18" charset="0"/>
              </a:rPr>
              <a:t>Students who are planning to stay in a hostel.</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dirty="0"/>
              <a:t>EXISTING SYSTEM</a:t>
            </a:r>
          </a:p>
        </p:txBody>
      </p:sp>
      <p:sp>
        <p:nvSpPr>
          <p:cNvPr id="3" name="Content Placeholder 2"/>
          <p:cNvSpPr>
            <a:spLocks noGrp="1"/>
          </p:cNvSpPr>
          <p:nvPr>
            <p:ph idx="1"/>
          </p:nvPr>
        </p:nvSpPr>
        <p:spPr/>
        <p:txBody>
          <a:bodyPr>
            <a:normAutofit fontScale="92500" lnSpcReduction="20000"/>
          </a:bodyPr>
          <a:lstStyle/>
          <a:p>
            <a:pPr marL="0" indent="0">
              <a:buNone/>
            </a:pPr>
            <a:r>
              <a:rPr lang="en-GB" altLang="en-US" sz="2000" dirty="0"/>
              <a:t>                   </a:t>
            </a:r>
            <a:r>
              <a:rPr lang="en-US" sz="2000" dirty="0">
                <a:latin typeface="Cambria Math" panose="02040503050406030204" pitchFamily="18" charset="0"/>
                <a:ea typeface="Cambria Math" panose="02040503050406030204" pitchFamily="18" charset="0"/>
              </a:rPr>
              <a:t>The software typically includes modules for guest management, room management, reservation management, billing and payment processing, inventory management, staff management, reporting and analytics, and security and access control. These modules work together to provide a seamless and efficient experience for both staff and guests.</a:t>
            </a:r>
          </a:p>
          <a:p>
            <a:pPr marL="0" indent="0">
              <a:buNone/>
            </a:pPr>
            <a:r>
              <a:rPr lang="en-US" sz="2000" dirty="0">
                <a:latin typeface="Cambria Math" panose="02040503050406030204" pitchFamily="18" charset="0"/>
                <a:ea typeface="Cambria Math" panose="02040503050406030204" pitchFamily="18" charset="0"/>
              </a:rPr>
              <a:t>• Room management features enable staff to create and manage room types, room allocation, and room availability status.</a:t>
            </a:r>
          </a:p>
          <a:p>
            <a:pPr marL="0" indent="0">
              <a:buNone/>
            </a:pPr>
            <a:r>
              <a:rPr lang="en-US" sz="2000" dirty="0">
                <a:latin typeface="Cambria Math" panose="02040503050406030204" pitchFamily="18" charset="0"/>
                <a:ea typeface="Cambria Math" panose="02040503050406030204" pitchFamily="18" charset="0"/>
              </a:rPr>
              <a:t>• Billing and payment management features enable staff to manage billing and payment processing for room charges, additional services, and other fees.</a:t>
            </a:r>
          </a:p>
          <a:p>
            <a:pPr marL="0" indent="0">
              <a:buNone/>
            </a:pPr>
            <a:r>
              <a:rPr lang="en-US" sz="2000" dirty="0">
                <a:latin typeface="Cambria Math" panose="02040503050406030204" pitchFamily="18" charset="0"/>
                <a:ea typeface="Cambria Math" panose="02040503050406030204" pitchFamily="18" charset="0"/>
              </a:rPr>
              <a:t>• Staff management features enable staff to manage staff details, attendance tracking and roles and responsibilities.</a:t>
            </a:r>
          </a:p>
          <a:p>
            <a:pPr marL="0" indent="0">
              <a:buNone/>
            </a:pPr>
            <a:r>
              <a:rPr lang="en-US" sz="2000" dirty="0">
                <a:latin typeface="Cambria Math" panose="02040503050406030204" pitchFamily="18" charset="0"/>
                <a:ea typeface="Cambria Math" panose="02040503050406030204" pitchFamily="18" charset="0"/>
              </a:rPr>
              <a:t>• Security and access control features provide security such as access control, user authentication, and backup and recovery options.</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SYSTEM REQUIREMENTS</a:t>
            </a:r>
          </a:p>
        </p:txBody>
      </p:sp>
      <p:sp>
        <p:nvSpPr>
          <p:cNvPr id="3" name="Content Placeholder 2"/>
          <p:cNvSpPr>
            <a:spLocks noGrp="1"/>
          </p:cNvSpPr>
          <p:nvPr>
            <p:ph idx="1"/>
          </p:nvPr>
        </p:nvSpPr>
        <p:spPr>
          <a:xfrm>
            <a:off x="609600" y="1174750"/>
            <a:ext cx="10972800" cy="5270500"/>
          </a:xfrm>
        </p:spPr>
        <p:txBody>
          <a:bodyPr>
            <a:normAutofit fontScale="92500" lnSpcReduction="10000"/>
          </a:bodyPr>
          <a:lstStyle/>
          <a:p>
            <a:pPr marL="0" indent="0">
              <a:buNone/>
            </a:pPr>
            <a:r>
              <a:rPr lang="en-GB" altLang="en-US" sz="1800" b="1" u="sng" dirty="0">
                <a:solidFill>
                  <a:schemeClr val="accent3"/>
                </a:solidFill>
              </a:rPr>
              <a:t>FUNCTIONAL REQUIREMENTS:</a:t>
            </a:r>
          </a:p>
          <a:p>
            <a:pPr marL="0" indent="0">
              <a:buNone/>
            </a:pPr>
            <a:r>
              <a:rPr lang="en-GB" altLang="en-US" sz="1800" dirty="0"/>
              <a:t>            </a:t>
            </a:r>
            <a:r>
              <a:rPr lang="en-GB" altLang="en-US" sz="1800" b="1" dirty="0"/>
              <a:t> </a:t>
            </a:r>
            <a:r>
              <a:rPr lang="en-GB" altLang="en-US" sz="1800" b="1" dirty="0">
                <a:latin typeface="Cambria Math" panose="02040503050406030204" pitchFamily="18" charset="0"/>
                <a:ea typeface="Cambria Math" panose="02040503050406030204" pitchFamily="18" charset="0"/>
              </a:rPr>
              <a:t>Student Management:</a:t>
            </a:r>
            <a:endParaRPr lang="en-GB" altLang="en-US" sz="1800" dirty="0">
              <a:latin typeface="Cambria Math" panose="02040503050406030204" pitchFamily="18" charset="0"/>
              <a:ea typeface="Cambria Math" panose="02040503050406030204" pitchFamily="18" charset="0"/>
            </a:endParaRPr>
          </a:p>
          <a:p>
            <a:pPr marL="0" indent="0">
              <a:buNone/>
            </a:pPr>
            <a:r>
              <a:rPr lang="en-GB" altLang="en-US" sz="1800" dirty="0">
                <a:latin typeface="Cambria Math" panose="02040503050406030204" pitchFamily="18" charset="0"/>
                <a:ea typeface="Cambria Math" panose="02040503050406030204" pitchFamily="18" charset="0"/>
              </a:rPr>
              <a:t>                        =&gt;Student registration and profile creation</a:t>
            </a:r>
          </a:p>
          <a:p>
            <a:pPr marL="0" indent="0">
              <a:buNone/>
            </a:pPr>
            <a:r>
              <a:rPr lang="en-GB" altLang="en-US" sz="1800" dirty="0">
                <a:latin typeface="Cambria Math" panose="02040503050406030204" pitchFamily="18" charset="0"/>
                <a:ea typeface="Cambria Math" panose="02040503050406030204" pitchFamily="18" charset="0"/>
              </a:rPr>
              <a:t>                         =&gt;Capture and storage of student information (e.g.,</a:t>
            </a:r>
            <a:r>
              <a:rPr lang="en-GB" altLang="en-US" sz="1800" dirty="0" err="1">
                <a:latin typeface="Cambria Math" panose="02040503050406030204" pitchFamily="18" charset="0"/>
                <a:ea typeface="Cambria Math" panose="02040503050406030204" pitchFamily="18" charset="0"/>
              </a:rPr>
              <a:t>name,contact</a:t>
            </a:r>
            <a:r>
              <a:rPr lang="en-GB" altLang="en-US" sz="1800" dirty="0">
                <a:latin typeface="Cambria Math" panose="02040503050406030204" pitchFamily="18" charset="0"/>
                <a:ea typeface="Cambria Math" panose="02040503050406030204" pitchFamily="18" charset="0"/>
              </a:rPr>
              <a:t> details, identification                    documents).</a:t>
            </a:r>
          </a:p>
          <a:p>
            <a:pPr marL="0" indent="0">
              <a:buNone/>
            </a:pPr>
            <a:r>
              <a:rPr lang="en-GB" altLang="en-US" sz="1800" dirty="0">
                <a:latin typeface="Cambria Math" panose="02040503050406030204" pitchFamily="18" charset="0"/>
                <a:ea typeface="Cambria Math" panose="02040503050406030204" pitchFamily="18" charset="0"/>
              </a:rPr>
              <a:t>            </a:t>
            </a:r>
            <a:r>
              <a:rPr lang="en-GB" altLang="en-US" sz="1800" b="1" dirty="0">
                <a:latin typeface="Cambria Math" panose="02040503050406030204" pitchFamily="18" charset="0"/>
                <a:ea typeface="Cambria Math" panose="02040503050406030204" pitchFamily="18" charset="0"/>
              </a:rPr>
              <a:t> Hostel Booking:</a:t>
            </a:r>
          </a:p>
          <a:p>
            <a:pPr marL="0" indent="0">
              <a:buNone/>
            </a:pPr>
            <a:r>
              <a:rPr lang="en-GB" altLang="en-US" sz="1800" dirty="0">
                <a:latin typeface="Cambria Math" panose="02040503050406030204" pitchFamily="18" charset="0"/>
                <a:ea typeface="Cambria Math" panose="02040503050406030204" pitchFamily="18" charset="0"/>
              </a:rPr>
              <a:t>                   Online hostel booking system for students to book rooms in  advance. Managing changes to                reservations, including modifications, cancellations, and refunds.</a:t>
            </a:r>
          </a:p>
          <a:p>
            <a:pPr marL="0" indent="0">
              <a:buNone/>
            </a:pPr>
            <a:r>
              <a:rPr lang="en-GB" altLang="en-US" sz="1800" dirty="0">
                <a:latin typeface="Cambria Math" panose="02040503050406030204" pitchFamily="18" charset="0"/>
                <a:ea typeface="Cambria Math" panose="02040503050406030204" pitchFamily="18" charset="0"/>
              </a:rPr>
              <a:t>             </a:t>
            </a:r>
            <a:r>
              <a:rPr lang="en-GB" altLang="en-US" sz="1800" b="1" dirty="0">
                <a:latin typeface="Cambria Math" panose="02040503050406030204" pitchFamily="18" charset="0"/>
                <a:ea typeface="Cambria Math" panose="02040503050406030204" pitchFamily="18" charset="0"/>
              </a:rPr>
              <a:t>Room and Bed allocation:</a:t>
            </a:r>
            <a:endParaRPr lang="en-GB" altLang="en-US" sz="1800" dirty="0">
              <a:latin typeface="Cambria Math" panose="02040503050406030204" pitchFamily="18" charset="0"/>
              <a:ea typeface="Cambria Math" panose="02040503050406030204" pitchFamily="18" charset="0"/>
            </a:endParaRPr>
          </a:p>
          <a:p>
            <a:pPr marL="0" indent="0">
              <a:buNone/>
            </a:pPr>
            <a:r>
              <a:rPr lang="en-GB" altLang="en-US" sz="1800" dirty="0">
                <a:latin typeface="Cambria Math" panose="02040503050406030204" pitchFamily="18" charset="0"/>
                <a:ea typeface="Cambria Math" panose="02040503050406030204" pitchFamily="18" charset="0"/>
              </a:rPr>
              <a:t>                    Room allocation based on student preferences, such as room type, bed size, and amenities. Efficient management of room inventory and availability. Tracking of bed occupancy within each room. Ability to accommodate group bookings or assign adjacent rooms. Handling special requests(handicapped) or room transfers.</a:t>
            </a:r>
          </a:p>
          <a:p>
            <a:pPr marL="0" indent="0">
              <a:buNone/>
            </a:pPr>
            <a:r>
              <a:rPr lang="en-GB" altLang="en-US" sz="1800" dirty="0">
                <a:latin typeface="Cambria Math" panose="02040503050406030204" pitchFamily="18" charset="0"/>
                <a:ea typeface="Cambria Math" panose="02040503050406030204" pitchFamily="18" charset="0"/>
              </a:rPr>
              <a:t>            </a:t>
            </a:r>
            <a:r>
              <a:rPr lang="en-GB" altLang="en-US" sz="1800" b="1" dirty="0">
                <a:latin typeface="Cambria Math" panose="02040503050406030204" pitchFamily="18" charset="0"/>
                <a:ea typeface="Cambria Math" panose="02040503050406030204" pitchFamily="18" charset="0"/>
              </a:rPr>
              <a:t> Billing and Payment:</a:t>
            </a:r>
          </a:p>
          <a:p>
            <a:pPr marL="0" indent="0">
              <a:buNone/>
            </a:pPr>
            <a:r>
              <a:rPr lang="en-GB" altLang="en-US" sz="1800" dirty="0">
                <a:latin typeface="Cambria Math" panose="02040503050406030204" pitchFamily="18" charset="0"/>
                <a:ea typeface="Cambria Math" panose="02040503050406030204" pitchFamily="18" charset="0"/>
              </a:rPr>
              <a:t>                  Automated generation of invoices for room charges, additional services, and taxes. Support for different payment methods (cash, credit card, online payment).</a:t>
            </a:r>
            <a:r>
              <a:rPr lang="en-GB" altLang="en-US" sz="1800" dirty="0"/>
              <a:t> </a:t>
            </a:r>
          </a:p>
          <a:p>
            <a:pPr marL="0" indent="0">
              <a:buNone/>
            </a:pPr>
            <a:r>
              <a:rPr lang="en-GB" altLang="en-US" sz="1800" dirty="0"/>
              <a:t>                     </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259134"/>
            <a:ext cx="10972800" cy="6229350"/>
          </a:xfrm>
        </p:spPr>
        <p:txBody>
          <a:bodyPr>
            <a:normAutofit lnSpcReduction="10000"/>
          </a:bodyPr>
          <a:lstStyle/>
          <a:p>
            <a:pPr marL="0" indent="0">
              <a:buNone/>
            </a:pPr>
            <a:r>
              <a:rPr lang="en-GB" altLang="en-US" sz="2000" b="1" u="sng" dirty="0">
                <a:solidFill>
                  <a:schemeClr val="accent3"/>
                </a:solidFill>
              </a:rPr>
              <a:t>NON FUNCTIONAL REQUIREMENTS:</a:t>
            </a:r>
          </a:p>
          <a:p>
            <a:pPr marL="0" indent="0">
              <a:buNone/>
            </a:pPr>
            <a:r>
              <a:rPr lang="en-GB" altLang="en-US" sz="2000" dirty="0">
                <a:solidFill>
                  <a:schemeClr val="tx1"/>
                </a:solidFill>
              </a:rPr>
              <a:t>      </a:t>
            </a:r>
            <a:r>
              <a:rPr lang="en-GB" altLang="en-US" sz="2000" b="1" dirty="0">
                <a:solidFill>
                  <a:schemeClr val="tx1"/>
                </a:solidFill>
                <a:latin typeface="Cambria Math" panose="02040503050406030204" pitchFamily="18" charset="0"/>
                <a:ea typeface="Cambria Math" panose="02040503050406030204" pitchFamily="18" charset="0"/>
              </a:rPr>
              <a:t>Performance requirements</a:t>
            </a:r>
            <a:endParaRPr lang="en-GB" altLang="en-US" sz="2000" dirty="0">
              <a:solidFill>
                <a:schemeClr val="tx1"/>
              </a:solidFill>
              <a:latin typeface="Cambria Math" panose="02040503050406030204" pitchFamily="18" charset="0"/>
              <a:ea typeface="Cambria Math" panose="02040503050406030204" pitchFamily="18" charset="0"/>
            </a:endParaRPr>
          </a:p>
          <a:p>
            <a:pPr marL="0" indent="0">
              <a:buNone/>
            </a:pPr>
            <a:r>
              <a:rPr lang="en-GB" altLang="en-US" sz="2000" dirty="0">
                <a:solidFill>
                  <a:schemeClr val="tx1"/>
                </a:solidFill>
                <a:latin typeface="Cambria Math" panose="02040503050406030204" pitchFamily="18" charset="0"/>
                <a:ea typeface="Cambria Math" panose="02040503050406030204" pitchFamily="18" charset="0"/>
              </a:rPr>
              <a:t>              The application shall be based on HTML, CSS, Java script, PHP, and SQL. It can be executed on any platform. The performance may depend on the hardware and software components of the system, the application is executed.</a:t>
            </a:r>
          </a:p>
          <a:p>
            <a:pPr marL="0" indent="0">
              <a:buNone/>
            </a:pPr>
            <a:r>
              <a:rPr lang="en-GB" altLang="en-US" sz="2000" dirty="0">
                <a:solidFill>
                  <a:schemeClr val="tx1"/>
                </a:solidFill>
                <a:latin typeface="Cambria Math" panose="02040503050406030204" pitchFamily="18" charset="0"/>
                <a:ea typeface="Cambria Math" panose="02040503050406030204" pitchFamily="18" charset="0"/>
              </a:rPr>
              <a:t>     </a:t>
            </a:r>
            <a:r>
              <a:rPr lang="en-GB" altLang="en-US" sz="2000" b="1" dirty="0">
                <a:solidFill>
                  <a:schemeClr val="tx1"/>
                </a:solidFill>
                <a:latin typeface="Cambria Math" panose="02040503050406030204" pitchFamily="18" charset="0"/>
                <a:ea typeface="Cambria Math" panose="02040503050406030204" pitchFamily="18" charset="0"/>
              </a:rPr>
              <a:t> Safety Requirements</a:t>
            </a:r>
            <a:endParaRPr lang="en-GB" altLang="en-US" sz="2000" dirty="0">
              <a:solidFill>
                <a:schemeClr val="tx1"/>
              </a:solidFill>
              <a:latin typeface="Cambria Math" panose="02040503050406030204" pitchFamily="18" charset="0"/>
              <a:ea typeface="Cambria Math" panose="02040503050406030204" pitchFamily="18" charset="0"/>
            </a:endParaRPr>
          </a:p>
          <a:p>
            <a:pPr marL="0" indent="0">
              <a:buNone/>
            </a:pPr>
            <a:r>
              <a:rPr lang="en-GB" altLang="en-US" sz="2000" dirty="0">
                <a:solidFill>
                  <a:schemeClr val="tx1"/>
                </a:solidFill>
                <a:latin typeface="Cambria Math" panose="02040503050406030204" pitchFamily="18" charset="0"/>
                <a:ea typeface="Cambria Math" panose="02040503050406030204" pitchFamily="18" charset="0"/>
              </a:rPr>
              <a:t>	 The database may get crashed in case of any operating system failure or malicious program attack. Maintaining backup is highly recommended.</a:t>
            </a:r>
          </a:p>
          <a:p>
            <a:pPr marL="0" indent="0">
              <a:buNone/>
            </a:pPr>
            <a:r>
              <a:rPr lang="en-GB" altLang="en-US" sz="2000" dirty="0">
                <a:solidFill>
                  <a:schemeClr val="tx1"/>
                </a:solidFill>
                <a:latin typeface="Cambria Math" panose="02040503050406030204" pitchFamily="18" charset="0"/>
                <a:ea typeface="Cambria Math" panose="02040503050406030204" pitchFamily="18" charset="0"/>
              </a:rPr>
              <a:t>      </a:t>
            </a:r>
            <a:r>
              <a:rPr lang="en-GB" altLang="en-US" sz="2000" b="1" dirty="0">
                <a:solidFill>
                  <a:schemeClr val="tx1"/>
                </a:solidFill>
                <a:latin typeface="Cambria Math" panose="02040503050406030204" pitchFamily="18" charset="0"/>
                <a:ea typeface="Cambria Math" panose="02040503050406030204" pitchFamily="18" charset="0"/>
              </a:rPr>
              <a:t>Security Requirements</a:t>
            </a:r>
            <a:endParaRPr lang="en-GB" altLang="en-US" sz="2000" dirty="0">
              <a:solidFill>
                <a:schemeClr val="tx1"/>
              </a:solidFill>
              <a:latin typeface="Cambria Math" panose="02040503050406030204" pitchFamily="18" charset="0"/>
              <a:ea typeface="Cambria Math" panose="02040503050406030204" pitchFamily="18" charset="0"/>
            </a:endParaRPr>
          </a:p>
          <a:p>
            <a:pPr marL="0" indent="0">
              <a:buNone/>
            </a:pPr>
            <a:r>
              <a:rPr lang="en-GB" altLang="en-US" sz="2000" dirty="0">
                <a:solidFill>
                  <a:schemeClr val="tx1"/>
                </a:solidFill>
                <a:latin typeface="Cambria Math" panose="02040503050406030204" pitchFamily="18" charset="0"/>
                <a:ea typeface="Cambria Math" panose="02040503050406030204" pitchFamily="18" charset="0"/>
              </a:rPr>
              <a:t>              The application software uses an efficient access control protocol to avoid unauthorized access to the database. </a:t>
            </a:r>
          </a:p>
          <a:p>
            <a:pPr marL="0" indent="0">
              <a:buNone/>
            </a:pPr>
            <a:r>
              <a:rPr lang="en-GB" altLang="en-US" sz="2000" b="1" dirty="0">
                <a:solidFill>
                  <a:schemeClr val="tx1"/>
                </a:solidFill>
                <a:latin typeface="Cambria Math" panose="02040503050406030204" pitchFamily="18" charset="0"/>
                <a:ea typeface="Cambria Math" panose="02040503050406030204" pitchFamily="18" charset="0"/>
              </a:rPr>
              <a:t>Software quality attributes</a:t>
            </a:r>
            <a:endParaRPr lang="en-GB" altLang="en-US" sz="2000" dirty="0">
              <a:solidFill>
                <a:schemeClr val="tx1"/>
              </a:solidFill>
              <a:latin typeface="Cambria Math" panose="02040503050406030204" pitchFamily="18" charset="0"/>
              <a:ea typeface="Cambria Math" panose="02040503050406030204" pitchFamily="18" charset="0"/>
            </a:endParaRPr>
          </a:p>
          <a:p>
            <a:pPr marL="0" indent="0">
              <a:buNone/>
            </a:pPr>
            <a:r>
              <a:rPr lang="en-GB" altLang="en-US" sz="2000" dirty="0">
                <a:solidFill>
                  <a:schemeClr val="tx1"/>
                </a:solidFill>
                <a:latin typeface="Cambria Math" panose="02040503050406030204" pitchFamily="18" charset="0"/>
                <a:ea typeface="Cambria Math" panose="02040503050406030204" pitchFamily="18" charset="0"/>
              </a:rPr>
              <a:t>             -Reliability and Availability: The project handles the data with SQL database </a:t>
            </a:r>
          </a:p>
          <a:p>
            <a:pPr marL="0" indent="0">
              <a:buNone/>
            </a:pPr>
            <a:r>
              <a:rPr lang="en-GB" altLang="en-US" sz="2000" dirty="0">
                <a:solidFill>
                  <a:schemeClr val="tx1"/>
                </a:solidFill>
                <a:latin typeface="Cambria Math" panose="02040503050406030204" pitchFamily="18" charset="0"/>
                <a:ea typeface="Cambria Math" panose="02040503050406030204" pitchFamily="18" charset="0"/>
              </a:rPr>
              <a:t>             -Maintainability: The system is capable of backing up the data at regular intervals.</a:t>
            </a:r>
          </a:p>
          <a:p>
            <a:pPr marL="0" indent="0">
              <a:buNone/>
            </a:pPr>
            <a:r>
              <a:rPr lang="en-GB" altLang="en-US" sz="2000" dirty="0">
                <a:solidFill>
                  <a:schemeClr val="tx1"/>
                </a:solidFill>
                <a:latin typeface="Cambria Math" panose="02040503050406030204" pitchFamily="18" charset="0"/>
                <a:ea typeface="Cambria Math" panose="02040503050406030204" pitchFamily="18" charset="0"/>
              </a:rPr>
              <a:t>             -Portability: The HMS needs a computer with Microsoft OS.</a:t>
            </a:r>
          </a:p>
          <a:p>
            <a:pPr marL="0" indent="0">
              <a:buNone/>
            </a:pPr>
            <a:r>
              <a:rPr lang="en-GB" altLang="en-US" sz="2000" dirty="0">
                <a:solidFill>
                  <a:schemeClr val="tx1"/>
                </a:solidFill>
                <a:latin typeface="Cambria Math" panose="02040503050406030204" pitchFamily="18" charset="0"/>
                <a:ea typeface="Cambria Math" panose="02040503050406030204" pitchFamily="18" charset="0"/>
              </a:rPr>
              <a:t>The software is resilient and fault tolerant to achieve availability. It is interoperable because of the automated report sent to the developer for solving the issue later on. </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altLang="en-US" sz="2800" b="1" dirty="0"/>
              <a:t>PROPOSED SYSTEM</a:t>
            </a:r>
          </a:p>
        </p:txBody>
      </p:sp>
      <p:sp>
        <p:nvSpPr>
          <p:cNvPr id="3" name="Content Placeholder 2"/>
          <p:cNvSpPr>
            <a:spLocks noGrp="1"/>
          </p:cNvSpPr>
          <p:nvPr>
            <p:ph sz="half" idx="1"/>
          </p:nvPr>
        </p:nvSpPr>
        <p:spPr>
          <a:xfrm>
            <a:off x="609600" y="1128395"/>
            <a:ext cx="5384800" cy="4237355"/>
          </a:xfrm>
        </p:spPr>
        <p:txBody>
          <a:bodyPr/>
          <a:lstStyle/>
          <a:p>
            <a:pPr marL="0" indent="0" algn="ctr">
              <a:buNone/>
            </a:pPr>
            <a:r>
              <a:rPr lang="en-GB" altLang="en-US" sz="2800" b="1" dirty="0"/>
              <a:t>                </a:t>
            </a:r>
          </a:p>
        </p:txBody>
      </p:sp>
      <p:pic>
        <p:nvPicPr>
          <p:cNvPr id="1040" name="Picture 1040"/>
          <p:cNvPicPr>
            <a:picLocks noGrp="1" noChangeAspect="1"/>
          </p:cNvPicPr>
          <p:nvPr>
            <p:ph sz="half" idx="2"/>
          </p:nvPr>
        </p:nvPicPr>
        <p:blipFill>
          <a:blip r:embed="rId2"/>
          <a:stretch>
            <a:fillRect/>
          </a:stretch>
        </p:blipFill>
        <p:spPr>
          <a:xfrm>
            <a:off x="609600" y="2263775"/>
            <a:ext cx="5384800" cy="3101975"/>
          </a:xfrm>
          <a:prstGeom prst="rect">
            <a:avLst/>
          </a:prstGeom>
        </p:spPr>
      </p:pic>
      <p:pic>
        <p:nvPicPr>
          <p:cNvPr id="32" name="Picture 32"/>
          <p:cNvPicPr/>
          <p:nvPr/>
        </p:nvPicPr>
        <p:blipFill>
          <a:blip r:embed="rId3"/>
          <a:stretch>
            <a:fillRect/>
          </a:stretch>
        </p:blipFill>
        <p:spPr>
          <a:xfrm>
            <a:off x="5994400" y="2044700"/>
            <a:ext cx="5731510" cy="3172460"/>
          </a:xfrm>
          <a:prstGeom prst="rect">
            <a:avLst/>
          </a:prstGeom>
        </p:spPr>
      </p:pic>
      <p:sp>
        <p:nvSpPr>
          <p:cNvPr id="5" name="Text Box 4"/>
          <p:cNvSpPr txBox="1"/>
          <p:nvPr/>
        </p:nvSpPr>
        <p:spPr>
          <a:xfrm>
            <a:off x="1971675" y="5540375"/>
            <a:ext cx="2546146" cy="369332"/>
          </a:xfrm>
          <a:prstGeom prst="rect">
            <a:avLst/>
          </a:prstGeom>
          <a:noFill/>
        </p:spPr>
        <p:txBody>
          <a:bodyPr wrap="none" rtlCol="0">
            <a:spAutoFit/>
          </a:bodyPr>
          <a:lstStyle/>
          <a:p>
            <a:r>
              <a:rPr lang="en-GB" altLang="en-US" b="1" dirty="0">
                <a:latin typeface="Cambria Math" panose="02040503050406030204" pitchFamily="18" charset="0"/>
                <a:ea typeface="Cambria Math" panose="02040503050406030204" pitchFamily="18" charset="0"/>
              </a:rPr>
              <a:t>CONTEXT LEVEL-0 DFD</a:t>
            </a:r>
          </a:p>
        </p:txBody>
      </p:sp>
      <p:sp>
        <p:nvSpPr>
          <p:cNvPr id="6" name="Text Box 5"/>
          <p:cNvSpPr txBox="1"/>
          <p:nvPr/>
        </p:nvSpPr>
        <p:spPr>
          <a:xfrm>
            <a:off x="7661910" y="5540375"/>
            <a:ext cx="2546146" cy="369332"/>
          </a:xfrm>
          <a:prstGeom prst="rect">
            <a:avLst/>
          </a:prstGeom>
          <a:noFill/>
        </p:spPr>
        <p:txBody>
          <a:bodyPr wrap="none" rtlCol="0">
            <a:spAutoFit/>
          </a:bodyPr>
          <a:lstStyle/>
          <a:p>
            <a:r>
              <a:rPr lang="en-GB" altLang="en-US" b="1" dirty="0">
                <a:latin typeface="Cambria Math" panose="02040503050406030204" pitchFamily="18" charset="0"/>
                <a:ea typeface="Cambria Math" panose="02040503050406030204" pitchFamily="18" charset="0"/>
              </a:rPr>
              <a:t>CONTEXT LEVEL-1 DFD</a:t>
            </a:r>
          </a:p>
        </p:txBody>
      </p:sp>
      <p:sp>
        <p:nvSpPr>
          <p:cNvPr id="7" name="TextBox 6">
            <a:extLst>
              <a:ext uri="{FF2B5EF4-FFF2-40B4-BE49-F238E27FC236}">
                <a16:creationId xmlns:a16="http://schemas.microsoft.com/office/drawing/2014/main" id="{AA99D386-F00B-F3C5-9FA5-ADB48D2EE0D5}"/>
              </a:ext>
            </a:extLst>
          </p:cNvPr>
          <p:cNvSpPr txBox="1"/>
          <p:nvPr/>
        </p:nvSpPr>
        <p:spPr>
          <a:xfrm>
            <a:off x="4753610" y="1338606"/>
            <a:ext cx="2762628" cy="461665"/>
          </a:xfrm>
          <a:prstGeom prst="rect">
            <a:avLst/>
          </a:prstGeom>
          <a:noFill/>
        </p:spPr>
        <p:txBody>
          <a:bodyPr wrap="square" rtlCol="0">
            <a:spAutoFit/>
          </a:bodyPr>
          <a:lstStyle/>
          <a:p>
            <a:r>
              <a:rPr lang="en-US" sz="2400" b="1" dirty="0">
                <a:latin typeface="Cambria Math" panose="02040503050406030204" pitchFamily="18" charset="0"/>
                <a:ea typeface="Cambria Math" panose="02040503050406030204" pitchFamily="18" charset="0"/>
              </a:rPr>
              <a:t>Data Flow Diagram</a:t>
            </a:r>
            <a:endParaRPr lang="en-IN" sz="2400" b="1" dirty="0">
              <a:latin typeface="Cambria Math" panose="02040503050406030204" pitchFamily="18" charset="0"/>
              <a:ea typeface="Cambria Math" panose="020405030504060302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18440" y="405130"/>
            <a:ext cx="11477625" cy="7766685"/>
          </a:xfrm>
        </p:spPr>
        <p:txBody>
          <a:bodyPr/>
          <a:lstStyle/>
          <a:p>
            <a:pPr marL="0" indent="0">
              <a:buNone/>
            </a:pPr>
            <a:endParaRPr lang="en-GB" altLang="en-US" sz="2400" dirty="0"/>
          </a:p>
          <a:p>
            <a:pPr marL="0" indent="0">
              <a:buNone/>
            </a:pPr>
            <a:r>
              <a:rPr lang="en-GB" altLang="en-US" sz="2400" b="1" dirty="0"/>
              <a:t>										</a:t>
            </a:r>
            <a:r>
              <a:rPr lang="en-GB" altLang="en-US" sz="2400" b="1" dirty="0">
                <a:latin typeface="Cambria Math" panose="02040503050406030204" pitchFamily="18" charset="0"/>
                <a:ea typeface="Cambria Math" panose="02040503050406030204" pitchFamily="18" charset="0"/>
              </a:rPr>
              <a:t>USE CASE DIAGRAM</a:t>
            </a:r>
          </a:p>
          <a:p>
            <a:pPr marL="0" indent="0">
              <a:buNone/>
            </a:pPr>
            <a:endParaRPr lang="en-GB" altLang="en-US" sz="2400" b="1" dirty="0"/>
          </a:p>
        </p:txBody>
      </p:sp>
      <p:pic>
        <p:nvPicPr>
          <p:cNvPr id="1064" name="Picture 1064"/>
          <p:cNvPicPr>
            <a:picLocks noGrp="1" noChangeAspect="1"/>
          </p:cNvPicPr>
          <p:nvPr>
            <p:ph sz="half" idx="2"/>
          </p:nvPr>
        </p:nvPicPr>
        <p:blipFill>
          <a:blip r:embed="rId2"/>
          <a:stretch>
            <a:fillRect/>
          </a:stretch>
        </p:blipFill>
        <p:spPr>
          <a:xfrm>
            <a:off x="655321" y="1341755"/>
            <a:ext cx="10550944" cy="520172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a:t>RESULTS</a:t>
            </a:r>
          </a:p>
        </p:txBody>
      </p:sp>
      <p:pic>
        <p:nvPicPr>
          <p:cNvPr id="1243874373" name="Picture 1"/>
          <p:cNvPicPr>
            <a:picLocks noGrp="1" noChangeAspect="1"/>
          </p:cNvPicPr>
          <p:nvPr>
            <p:ph sz="half" idx="1"/>
          </p:nvPr>
        </p:nvPicPr>
        <p:blipFill>
          <a:blip r:embed="rId2"/>
          <a:stretch>
            <a:fillRect/>
          </a:stretch>
        </p:blipFill>
        <p:spPr>
          <a:xfrm>
            <a:off x="395760" y="1362498"/>
            <a:ext cx="5659950" cy="2674481"/>
          </a:xfrm>
          <a:prstGeom prst="rect">
            <a:avLst/>
          </a:prstGeom>
        </p:spPr>
      </p:pic>
      <p:pic>
        <p:nvPicPr>
          <p:cNvPr id="6" name="Picture 5">
            <a:extLst>
              <a:ext uri="{FF2B5EF4-FFF2-40B4-BE49-F238E27FC236}">
                <a16:creationId xmlns:a16="http://schemas.microsoft.com/office/drawing/2014/main" id="{44593CA7-1D6F-BC99-30E6-DFCA7DCE252E}"/>
              </a:ext>
            </a:extLst>
          </p:cNvPr>
          <p:cNvPicPr>
            <a:picLocks noChangeAspect="1"/>
          </p:cNvPicPr>
          <p:nvPr/>
        </p:nvPicPr>
        <p:blipFill>
          <a:blip r:embed="rId3"/>
          <a:stretch>
            <a:fillRect/>
          </a:stretch>
        </p:blipFill>
        <p:spPr>
          <a:xfrm>
            <a:off x="6055710" y="4036979"/>
            <a:ext cx="5943600" cy="27674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TM02900688[[fn=Facet]]</Template>
  <TotalTime>380</TotalTime>
  <Words>1043</Words>
  <Application>Microsoft Office PowerPoint</Application>
  <PresentationFormat>Widescreen</PresentationFormat>
  <Paragraphs>81</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Bahnschrift SemiCondensed</vt:lpstr>
      <vt:lpstr>Cambria Math</vt:lpstr>
      <vt:lpstr>Times New Roman</vt:lpstr>
      <vt:lpstr>Trebuchet MS</vt:lpstr>
      <vt:lpstr>Wingdings 3</vt:lpstr>
      <vt:lpstr>Facet</vt:lpstr>
      <vt:lpstr>HOSTEL MANAGEMENT SYSTEM</vt:lpstr>
      <vt:lpstr>INTRODUCTION</vt:lpstr>
      <vt:lpstr>PowerPoint Presentation</vt:lpstr>
      <vt:lpstr>EXISTING SYSTEM</vt:lpstr>
      <vt:lpstr>SYSTEM REQUIREMENTS</vt:lpstr>
      <vt:lpstr>PowerPoint Presentation</vt:lpstr>
      <vt:lpstr>PROPOSED SYSTEM</vt:lpstr>
      <vt:lpstr>PowerPoint Presentation</vt:lpstr>
      <vt:lpstr>RESULTS</vt:lpstr>
      <vt:lpstr>PowerPoint Presentation</vt:lpstr>
      <vt:lpstr>PowerPoint Presentation</vt:lpstr>
      <vt:lpstr>PowerPoint Presentation</vt:lpstr>
      <vt:lpstr>PowerPoint Presentation</vt:lpstr>
      <vt:lpstr>CONCLUSION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HOSTEL MANAGEMENT SYSTEM</dc:title>
  <dc:creator>Edara .Vignesh</dc:creator>
  <cp:lastModifiedBy>estamsetty.srikanth@outlook.com</cp:lastModifiedBy>
  <cp:revision>4</cp:revision>
  <dcterms:created xsi:type="dcterms:W3CDTF">2023-05-24T15:58:23Z</dcterms:created>
  <dcterms:modified xsi:type="dcterms:W3CDTF">2023-05-29T08:43:44Z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8DEC5030D29B4E25B549887F13AC98A3</vt:lpwstr>
  </property>
  <property fmtid="{D5CDD505-2E9C-101B-9397-08002B2CF9AE}" pid="3" name="KSOProductBuildVer">
    <vt:lpwstr>1033-11.2.0.11219</vt:lpwstr>
  </property>
</Properties>
</file>

<file path=docProps/thumbnail.jpeg>
</file>